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735763" cy="98663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9CB9"/>
    <a:srgbClr val="FF3399"/>
    <a:srgbClr val="FF0066"/>
    <a:srgbClr val="00CC99"/>
    <a:srgbClr val="00CC00"/>
    <a:srgbClr val="33CC33"/>
    <a:srgbClr val="FFF24A"/>
    <a:srgbClr val="320500"/>
    <a:srgbClr val="93BD00"/>
    <a:srgbClr val="75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100" d="100"/>
          <a:sy n="100" d="100"/>
        </p:scale>
        <p:origin x="804" y="-188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9" y="0"/>
            <a:ext cx="2919318" cy="493091"/>
          </a:xfrm>
          <a:prstGeom prst="rect">
            <a:avLst/>
          </a:prstGeom>
        </p:spPr>
        <p:txBody>
          <a:bodyPr vert="horz" lIns="85391" tIns="42697" rIns="85391" bIns="42697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2022/7/8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9" y="9371729"/>
            <a:ext cx="2919318" cy="493090"/>
          </a:xfrm>
          <a:prstGeom prst="rect">
            <a:avLst/>
          </a:prstGeom>
        </p:spPr>
        <p:txBody>
          <a:bodyPr vert="horz" lIns="85391" tIns="42697" rIns="85391" bIns="42697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3"/>
            <a:ext cx="2918830" cy="495028"/>
          </a:xfrm>
          <a:prstGeom prst="rect">
            <a:avLst/>
          </a:prstGeom>
        </p:spPr>
        <p:txBody>
          <a:bodyPr vert="horz" lIns="90738" tIns="45370" rIns="90738" bIns="45370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2022/7/8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8" tIns="45370" rIns="90738" bIns="4537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7"/>
            <a:ext cx="5388610" cy="3884860"/>
          </a:xfrm>
          <a:prstGeom prst="rect">
            <a:avLst/>
          </a:prstGeom>
        </p:spPr>
        <p:txBody>
          <a:bodyPr vert="horz" lIns="90738" tIns="45370" rIns="90738" bIns="453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9"/>
            <a:ext cx="2918830" cy="495027"/>
          </a:xfrm>
          <a:prstGeom prst="rect">
            <a:avLst/>
          </a:prstGeom>
        </p:spPr>
        <p:txBody>
          <a:bodyPr vert="horz" lIns="90738" tIns="45370" rIns="90738" bIns="45370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7/8/2022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図 9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" y="0"/>
            <a:ext cx="7775378" cy="10908000"/>
          </a:xfrm>
          <a:prstGeom prst="rect">
            <a:avLst/>
          </a:prstGeom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455385"/>
            <a:ext cx="7021513" cy="10164990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6788" y="2795364"/>
            <a:ext cx="6610318" cy="6196758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1083956" y="9078855"/>
            <a:ext cx="5570220" cy="9906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09636" y="1920146"/>
            <a:ext cx="59787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看護学生の皆様、こんにちは。さいたま市民医療センターでは、看護学生の方を対象にインターンシップ（就業体験）を開催いたします。ご自身の就職先を決めるためにも、実際に雰囲気を感じる貴重な体験となりますので、是非、ご参加下さい。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応募方法は、当院ホームページをご覧ください。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2111" y="2920542"/>
            <a:ext cx="901700" cy="304800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2111" y="3796236"/>
            <a:ext cx="901700" cy="304800"/>
          </a:xfrm>
          <a:prstGeom prst="rect">
            <a:avLst/>
          </a:prstGeom>
          <a:noFill/>
        </p:spPr>
      </p:pic>
      <p:sp>
        <p:nvSpPr>
          <p:cNvPr id="96" name="テキスト ボックス 95"/>
          <p:cNvSpPr txBox="1"/>
          <p:nvPr/>
        </p:nvSpPr>
        <p:spPr>
          <a:xfrm>
            <a:off x="803061" y="2911241"/>
            <a:ext cx="1075552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実施期間</a:t>
            </a:r>
            <a:endParaRPr kumimoji="1"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48297" y="3767654"/>
            <a:ext cx="945089" cy="3231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対象者</a:t>
            </a:r>
            <a:endParaRPr lang="ja-JP" altLang="en-US" sz="25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47236" y="4504623"/>
            <a:ext cx="971550" cy="349445"/>
            <a:chOff x="1013350" y="4705227"/>
            <a:chExt cx="971550" cy="349445"/>
          </a:xfrm>
        </p:grpSpPr>
        <p:pic>
          <p:nvPicPr>
            <p:cNvPr id="77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4749872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98" name="テキスト ボックス 97"/>
            <p:cNvSpPr txBox="1"/>
            <p:nvPr/>
          </p:nvSpPr>
          <p:spPr>
            <a:xfrm>
              <a:off x="1013350" y="4705227"/>
              <a:ext cx="971550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体験</a:t>
              </a:r>
              <a:r>
                <a:rPr kumimoji="1"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部署</a:t>
              </a:r>
            </a:p>
          </p:txBody>
        </p:sp>
      </p:grpSp>
      <p:sp>
        <p:nvSpPr>
          <p:cNvPr id="100" name="テキスト ボックス 99"/>
          <p:cNvSpPr txBox="1"/>
          <p:nvPr/>
        </p:nvSpPr>
        <p:spPr>
          <a:xfrm>
            <a:off x="1062907" y="3174678"/>
            <a:ext cx="4665317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28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2022</a:t>
            </a:r>
            <a:r>
              <a:rPr kumimoji="1" lang="ja-JP" altLang="en-US" sz="28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28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</a:t>
            </a:r>
            <a:r>
              <a:rPr kumimoji="1" lang="ja-JP" altLang="en-US" sz="28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897347" y="2929485"/>
            <a:ext cx="3023037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下記日程の</a:t>
            </a:r>
            <a:r>
              <a:rPr kumimoji="1" lang="en-US" altLang="ja-JP" sz="1200" b="1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r>
              <a:rPr kumimoji="1" lang="ja-JP" altLang="en-US" sz="1200" b="1" dirty="0">
                <a:solidFill>
                  <a:srgbClr val="FF0000"/>
                </a:solidFill>
                <a:latin typeface="+mj-ea"/>
                <a:ea typeface="+mj-ea"/>
              </a:rPr>
              <a:t>日といたします。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913414" y="4150040"/>
            <a:ext cx="502599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2024</a:t>
            </a:r>
            <a:r>
              <a:rPr kumimoji="1" lang="ja-JP" altLang="en-US" sz="1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sz="1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kumimoji="1" lang="ja-JP" altLang="en-US" sz="18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月卒業予定の看護学生</a:t>
            </a:r>
            <a:endParaRPr lang="en-US" altLang="ja-JP" sz="18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862241" y="4897671"/>
            <a:ext cx="3305564" cy="1384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1400" dirty="0">
                <a:latin typeface="+mn-ea"/>
              </a:rPr>
              <a:t>1</a:t>
            </a:r>
            <a:r>
              <a:rPr lang="ja-JP" altLang="en-US" sz="1400" dirty="0">
                <a:latin typeface="+mn-ea"/>
              </a:rPr>
              <a:t>）小児科病棟</a:t>
            </a:r>
            <a:endParaRPr lang="en-US" altLang="ja-JP" sz="14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2</a:t>
            </a:r>
            <a:r>
              <a:rPr lang="ja-JP" altLang="en-US" sz="1400" dirty="0">
                <a:latin typeface="+mn-ea"/>
              </a:rPr>
              <a:t>）内科系病棟</a:t>
            </a:r>
            <a:r>
              <a:rPr lang="ja-JP" altLang="en-US" sz="1000" dirty="0">
                <a:latin typeface="+mn-ea"/>
              </a:rPr>
              <a:t>（呼吸器系・循環器系・脳神経内科系）</a:t>
            </a:r>
            <a:endParaRPr lang="en-US" altLang="ja-JP" sz="10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3</a:t>
            </a:r>
            <a:r>
              <a:rPr lang="ja-JP" altLang="en-US" sz="1400" dirty="0">
                <a:latin typeface="+mn-ea"/>
              </a:rPr>
              <a:t>）外科系病棟</a:t>
            </a:r>
            <a:r>
              <a:rPr lang="ja-JP" altLang="en-US" sz="1000" dirty="0">
                <a:latin typeface="+mn-ea"/>
              </a:rPr>
              <a:t>（消化器外科・整形外科）</a:t>
            </a:r>
            <a:endParaRPr lang="en-US" altLang="ja-JP" sz="10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4</a:t>
            </a:r>
            <a:r>
              <a:rPr lang="ja-JP" altLang="en-US" sz="1400" dirty="0">
                <a:latin typeface="+mn-ea"/>
              </a:rPr>
              <a:t>）回復期病棟</a:t>
            </a:r>
            <a:endParaRPr lang="en-US" altLang="ja-JP" sz="14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5</a:t>
            </a:r>
            <a:r>
              <a:rPr lang="ja-JP" altLang="en-US" sz="1400" dirty="0">
                <a:latin typeface="+mn-ea"/>
              </a:rPr>
              <a:t>）手術室</a:t>
            </a:r>
            <a:endParaRPr lang="en-US" altLang="ja-JP" sz="1400" dirty="0">
              <a:latin typeface="+mn-ea"/>
            </a:endParaRPr>
          </a:p>
          <a:p>
            <a:r>
              <a:rPr lang="en-US" altLang="ja-JP" sz="1400" dirty="0">
                <a:latin typeface="+mn-ea"/>
              </a:rPr>
              <a:t>6</a:t>
            </a:r>
            <a:r>
              <a:rPr lang="ja-JP" altLang="en-US" sz="1400" dirty="0">
                <a:latin typeface="+mn-ea"/>
              </a:rPr>
              <a:t>）救急外来</a:t>
            </a:r>
            <a:endParaRPr lang="en-US" altLang="ja-JP" sz="1400" dirty="0">
              <a:latin typeface="+mn-ea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758825" y="9632761"/>
            <a:ext cx="1029840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728215" y="9608922"/>
            <a:ext cx="1136582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お申込み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送付先住所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2162277" y="9761232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2100281" y="9711148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endParaRPr kumimoji="1"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6" name="正方形/長方形 185"/>
          <p:cNvSpPr/>
          <p:nvPr/>
        </p:nvSpPr>
        <p:spPr>
          <a:xfrm>
            <a:off x="2159305" y="10035285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2099431" y="9980284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FAX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88" name="正方形/長方形 187"/>
          <p:cNvSpPr/>
          <p:nvPr/>
        </p:nvSpPr>
        <p:spPr>
          <a:xfrm>
            <a:off x="2159305" y="10268747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2110793" y="10218799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MAIL</a:t>
            </a:r>
            <a:endParaRPr lang="ja-JP" altLang="en-US" sz="1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549949" y="9650393"/>
            <a:ext cx="250772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048-626-00</a:t>
            </a:r>
            <a:r>
              <a:rPr kumimoji="1"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１１</a:t>
            </a: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2581687" y="10185033"/>
            <a:ext cx="3590976" cy="2923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300" dirty="0" err="1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kango</a:t>
            </a:r>
            <a:r>
              <a:rPr kumimoji="1"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＠</a:t>
            </a:r>
            <a:r>
              <a:rPr kumimoji="1"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scmc.or.jp</a:t>
            </a:r>
            <a:endParaRPr kumimoji="1" lang="ja-JP" altLang="en-US" sz="13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4024848" y="9731151"/>
            <a:ext cx="1871466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kumimoji="1" lang="ja-JP" altLang="en-US" sz="11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平日・土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17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：</a:t>
            </a:r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00</a:t>
            </a:r>
            <a:r>
              <a:rPr kumimoji="1" lang="ja-JP" altLang="en-US" sz="1100" spc="-15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</a:p>
        </p:txBody>
      </p:sp>
      <p:sp>
        <p:nvSpPr>
          <p:cNvPr id="195" name="円/楕円 194"/>
          <p:cNvSpPr/>
          <p:nvPr/>
        </p:nvSpPr>
        <p:spPr>
          <a:xfrm>
            <a:off x="758825" y="8976180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8976180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96788" y="684111"/>
            <a:ext cx="581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夏</a:t>
            </a:r>
            <a:r>
              <a:rPr kumimoji="1" lang="ja-JP" altLang="en-US" sz="4000" b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期インターンシップ</a:t>
            </a:r>
            <a:endParaRPr kumimoji="1" lang="en-US" altLang="ja-JP" sz="4000" b="1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549950" y="9925496"/>
            <a:ext cx="2507721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048-799-5146</a:t>
            </a:r>
            <a:endParaRPr kumimoji="1" lang="ja-JP" altLang="en-US" sz="18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157730" y="9339394"/>
            <a:ext cx="400050" cy="168275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091634" y="9283698"/>
            <a:ext cx="501623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住所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549949" y="9279817"/>
            <a:ext cx="459991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〒</a:t>
            </a:r>
            <a:r>
              <a:rPr kumimoji="1"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331-0054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さいたま市西区島根</a:t>
            </a:r>
            <a:r>
              <a:rPr lang="en-US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299-1</a:t>
            </a:r>
          </a:p>
          <a:p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さいたま市民医療センター　　看護部インターンシップ係</a:t>
            </a:r>
            <a:endParaRPr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7F5D7CE-6F58-BAD2-AA35-8BCF0D7BFCF5}"/>
              </a:ext>
            </a:extLst>
          </p:cNvPr>
          <p:cNvGrpSpPr/>
          <p:nvPr/>
        </p:nvGrpSpPr>
        <p:grpSpPr>
          <a:xfrm>
            <a:off x="4225364" y="3851484"/>
            <a:ext cx="3025776" cy="2551930"/>
            <a:chOff x="4225364" y="4146955"/>
            <a:chExt cx="3025776" cy="2551930"/>
          </a:xfrm>
        </p:grpSpPr>
        <p:grpSp>
          <p:nvGrpSpPr>
            <p:cNvPr id="125" name="グループ化 124"/>
            <p:cNvGrpSpPr/>
            <p:nvPr/>
          </p:nvGrpSpPr>
          <p:grpSpPr>
            <a:xfrm>
              <a:off x="4235825" y="4516960"/>
              <a:ext cx="2679700" cy="492443"/>
              <a:chOff x="4457700" y="5293044"/>
              <a:chExt cx="2381246" cy="492443"/>
            </a:xfrm>
          </p:grpSpPr>
          <p:pic>
            <p:nvPicPr>
              <p:cNvPr id="7" name="Picture 8" descr="\\Server-win\share\アスクル関連\１月作業\0111アスクル\AI\002_922d_singlemother\kome01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457700" y="5362575"/>
                <a:ext cx="152400" cy="152400"/>
              </a:xfrm>
              <a:prstGeom prst="rect">
                <a:avLst/>
              </a:prstGeom>
              <a:noFill/>
            </p:spPr>
          </p:pic>
          <p:cxnSp>
            <p:nvCxnSpPr>
              <p:cNvPr id="115" name="直線コネクタ 114"/>
              <p:cNvCxnSpPr/>
              <p:nvPr/>
            </p:nvCxnSpPr>
            <p:spPr>
              <a:xfrm>
                <a:off x="4518025" y="5602287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1" name="テキスト ボックス 120"/>
              <p:cNvSpPr txBox="1"/>
              <p:nvPr/>
            </p:nvSpPr>
            <p:spPr>
              <a:xfrm>
                <a:off x="4560911" y="5293044"/>
                <a:ext cx="2278035" cy="49244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kumimoji="1"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8</a:t>
                </a:r>
                <a:r>
                  <a:rPr kumimoji="1"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kumimoji="1"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50</a:t>
                </a:r>
                <a:r>
                  <a:rPr kumimoji="1"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　病院玄関前に集合・更衣</a:t>
                </a:r>
              </a:p>
            </p:txBody>
          </p:sp>
        </p:grpSp>
        <p:grpSp>
          <p:nvGrpSpPr>
            <p:cNvPr id="126" name="グループ化 125"/>
            <p:cNvGrpSpPr/>
            <p:nvPr/>
          </p:nvGrpSpPr>
          <p:grpSpPr>
            <a:xfrm>
              <a:off x="4229475" y="4866068"/>
              <a:ext cx="2698514" cy="321201"/>
              <a:chOff x="4451349" y="5699311"/>
              <a:chExt cx="2387597" cy="321201"/>
            </a:xfrm>
          </p:grpSpPr>
          <p:pic>
            <p:nvPicPr>
              <p:cNvPr id="8" name="Picture 9" descr="\\Server-win\share\アスクル関連\１月作業\0111アスクル\AI\002_922d_singlemother\kome02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451349" y="5832470"/>
                <a:ext cx="165100" cy="165100"/>
              </a:xfrm>
              <a:prstGeom prst="rect">
                <a:avLst/>
              </a:prstGeom>
              <a:noFill/>
            </p:spPr>
          </p:pic>
          <p:cxnSp>
            <p:nvCxnSpPr>
              <p:cNvPr id="123" name="直線コネクタ 122"/>
              <p:cNvCxnSpPr/>
              <p:nvPr/>
            </p:nvCxnSpPr>
            <p:spPr>
              <a:xfrm>
                <a:off x="4532837" y="6020512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テキスト ボックス 123"/>
              <p:cNvSpPr txBox="1"/>
              <p:nvPr/>
            </p:nvSpPr>
            <p:spPr>
              <a:xfrm>
                <a:off x="4560911" y="5699311"/>
                <a:ext cx="2278035" cy="29238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9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00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　病院概要説明・院内ﾂｱｰ</a:t>
                </a:r>
              </a:p>
            </p:txBody>
          </p:sp>
        </p:grpSp>
        <p:grpSp>
          <p:nvGrpSpPr>
            <p:cNvPr id="127" name="グループ化 126"/>
            <p:cNvGrpSpPr/>
            <p:nvPr/>
          </p:nvGrpSpPr>
          <p:grpSpPr>
            <a:xfrm>
              <a:off x="4235824" y="5239744"/>
              <a:ext cx="2692163" cy="315712"/>
              <a:chOff x="4457700" y="5250606"/>
              <a:chExt cx="2381246" cy="351681"/>
            </a:xfrm>
          </p:grpSpPr>
          <p:pic>
            <p:nvPicPr>
              <p:cNvPr id="134" name="Picture 8" descr="\\Server-win\share\アスクル関連\１月作業\0111アスクル\AI\002_922d_singlemother\kome01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457700" y="5362575"/>
                <a:ext cx="152400" cy="152400"/>
              </a:xfrm>
              <a:prstGeom prst="rect">
                <a:avLst/>
              </a:prstGeom>
              <a:noFill/>
            </p:spPr>
          </p:pic>
          <p:cxnSp>
            <p:nvCxnSpPr>
              <p:cNvPr id="135" name="直線コネクタ 134"/>
              <p:cNvCxnSpPr/>
              <p:nvPr/>
            </p:nvCxnSpPr>
            <p:spPr>
              <a:xfrm>
                <a:off x="4518025" y="5602287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6" name="テキスト ボックス 135"/>
              <p:cNvSpPr txBox="1"/>
              <p:nvPr/>
            </p:nvSpPr>
            <p:spPr>
              <a:xfrm>
                <a:off x="4560911" y="5250606"/>
                <a:ext cx="2278035" cy="32570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30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　希望部署での看護体験</a:t>
                </a:r>
              </a:p>
            </p:txBody>
          </p:sp>
        </p:grpSp>
        <p:grpSp>
          <p:nvGrpSpPr>
            <p:cNvPr id="139" name="グループ化 138"/>
            <p:cNvGrpSpPr/>
            <p:nvPr/>
          </p:nvGrpSpPr>
          <p:grpSpPr>
            <a:xfrm>
              <a:off x="4225364" y="5616543"/>
              <a:ext cx="3025776" cy="314006"/>
              <a:chOff x="4451349" y="5756740"/>
              <a:chExt cx="2387597" cy="314006"/>
            </a:xfrm>
          </p:grpSpPr>
          <p:pic>
            <p:nvPicPr>
              <p:cNvPr id="141" name="Picture 9" descr="\\Server-win\share\アスクル関連\１月作業\0111アスクル\AI\002_922d_singlemother\kome02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451349" y="5832470"/>
                <a:ext cx="165100" cy="165100"/>
              </a:xfrm>
              <a:prstGeom prst="rect">
                <a:avLst/>
              </a:prstGeom>
              <a:noFill/>
            </p:spPr>
          </p:pic>
          <p:cxnSp>
            <p:nvCxnSpPr>
              <p:cNvPr id="142" name="直線コネクタ 141"/>
              <p:cNvCxnSpPr/>
              <p:nvPr/>
            </p:nvCxnSpPr>
            <p:spPr>
              <a:xfrm>
                <a:off x="4518025" y="6070746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テキスト ボックス 142"/>
              <p:cNvSpPr txBox="1"/>
              <p:nvPr/>
            </p:nvSpPr>
            <p:spPr>
              <a:xfrm>
                <a:off x="4560911" y="5756740"/>
                <a:ext cx="2278035" cy="29238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12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00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　部署体験終了</a:t>
                </a:r>
                <a:endParaRPr lang="en-US" altLang="ja-JP" sz="900" dirty="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grpSp>
          <p:nvGrpSpPr>
            <p:cNvPr id="148" name="グループ化 147"/>
            <p:cNvGrpSpPr/>
            <p:nvPr/>
          </p:nvGrpSpPr>
          <p:grpSpPr>
            <a:xfrm>
              <a:off x="4235825" y="5989560"/>
              <a:ext cx="2692162" cy="328293"/>
              <a:chOff x="4457700" y="5273994"/>
              <a:chExt cx="2381246" cy="328293"/>
            </a:xfrm>
          </p:grpSpPr>
          <p:pic>
            <p:nvPicPr>
              <p:cNvPr id="149" name="Picture 8" descr="\\Server-win\share\アスクル関連\１月作業\0111アスクル\AI\002_922d_singlemother\kome01.png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457700" y="5362575"/>
                <a:ext cx="152400" cy="152400"/>
              </a:xfrm>
              <a:prstGeom prst="rect">
                <a:avLst/>
              </a:prstGeom>
              <a:noFill/>
            </p:spPr>
          </p:pic>
          <p:cxnSp>
            <p:nvCxnSpPr>
              <p:cNvPr id="159" name="直線コネクタ 158"/>
              <p:cNvCxnSpPr/>
              <p:nvPr/>
            </p:nvCxnSpPr>
            <p:spPr>
              <a:xfrm>
                <a:off x="4518025" y="5602287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テキスト ボックス 159"/>
              <p:cNvSpPr txBox="1"/>
              <p:nvPr/>
            </p:nvSpPr>
            <p:spPr>
              <a:xfrm>
                <a:off x="4560911" y="5273994"/>
                <a:ext cx="2278035" cy="29238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12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00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～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12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30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着替え・質疑応答</a:t>
                </a:r>
              </a:p>
            </p:txBody>
          </p:sp>
        </p:grpSp>
        <p:grpSp>
          <p:nvGrpSpPr>
            <p:cNvPr id="161" name="グループ化 160"/>
            <p:cNvGrpSpPr/>
            <p:nvPr/>
          </p:nvGrpSpPr>
          <p:grpSpPr>
            <a:xfrm>
              <a:off x="4229474" y="6384879"/>
              <a:ext cx="2698513" cy="314006"/>
              <a:chOff x="4451349" y="5756740"/>
              <a:chExt cx="2387597" cy="314006"/>
            </a:xfrm>
          </p:grpSpPr>
          <p:pic>
            <p:nvPicPr>
              <p:cNvPr id="162" name="Picture 9" descr="\\Server-win\share\アスクル関連\１月作業\0111アスクル\AI\002_922d_singlemother\kome02.png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451349" y="5832470"/>
                <a:ext cx="165100" cy="165100"/>
              </a:xfrm>
              <a:prstGeom prst="rect">
                <a:avLst/>
              </a:prstGeom>
              <a:noFill/>
            </p:spPr>
          </p:pic>
          <p:cxnSp>
            <p:nvCxnSpPr>
              <p:cNvPr id="163" name="直線コネクタ 162"/>
              <p:cNvCxnSpPr/>
              <p:nvPr/>
            </p:nvCxnSpPr>
            <p:spPr>
              <a:xfrm>
                <a:off x="4518025" y="6070746"/>
                <a:ext cx="2254250" cy="0"/>
              </a:xfrm>
              <a:prstGeom prst="line">
                <a:avLst/>
              </a:prstGeom>
              <a:ln w="19050">
                <a:solidFill>
                  <a:srgbClr val="009C9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テキスト ボックス 163"/>
              <p:cNvSpPr txBox="1"/>
              <p:nvPr/>
            </p:nvSpPr>
            <p:spPr>
              <a:xfrm>
                <a:off x="4560911" y="5756740"/>
                <a:ext cx="2278035" cy="29238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12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：</a:t>
                </a:r>
                <a:r>
                  <a:rPr lang="en-US" altLang="ja-JP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30</a:t>
                </a:r>
                <a:r>
                  <a:rPr lang="ja-JP" altLang="en-US" sz="1300" dirty="0"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　　終了</a:t>
                </a:r>
              </a:p>
            </p:txBody>
          </p:sp>
        </p:grpSp>
        <p:grpSp>
          <p:nvGrpSpPr>
            <p:cNvPr id="11" name="グループ化 10"/>
            <p:cNvGrpSpPr/>
            <p:nvPr/>
          </p:nvGrpSpPr>
          <p:grpSpPr>
            <a:xfrm>
              <a:off x="4279279" y="4146955"/>
              <a:ext cx="1727270" cy="335433"/>
              <a:chOff x="4445393" y="3777035"/>
              <a:chExt cx="1727270" cy="335433"/>
            </a:xfrm>
          </p:grpSpPr>
          <p:pic>
            <p:nvPicPr>
              <p:cNvPr id="79" name="Picture 6" descr="\\Server-win\share\アスクル関連\１月作業\0111アスクル\AI\002_922d_singlemother\obi.png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496309" y="3807668"/>
                <a:ext cx="1609216" cy="304800"/>
              </a:xfrm>
              <a:prstGeom prst="rect">
                <a:avLst/>
              </a:prstGeom>
              <a:noFill/>
            </p:spPr>
          </p:pic>
          <p:sp>
            <p:nvSpPr>
              <p:cNvPr id="78" name="テキスト ボックス 77"/>
              <p:cNvSpPr txBox="1"/>
              <p:nvPr/>
            </p:nvSpPr>
            <p:spPr>
              <a:xfrm>
                <a:off x="4445393" y="3777035"/>
                <a:ext cx="1727270" cy="32316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ja-JP" altLang="en-US" sz="15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体験</a:t>
                </a:r>
                <a:r>
                  <a:rPr kumimoji="1" lang="ja-JP" altLang="en-US" sz="15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スケジュール</a:t>
                </a:r>
              </a:p>
            </p:txBody>
          </p:sp>
        </p:grpSp>
      </p:grpSp>
      <p:grpSp>
        <p:nvGrpSpPr>
          <p:cNvPr id="10" name="グループ化 9"/>
          <p:cNvGrpSpPr/>
          <p:nvPr/>
        </p:nvGrpSpPr>
        <p:grpSpPr>
          <a:xfrm>
            <a:off x="872111" y="6326229"/>
            <a:ext cx="971550" cy="338404"/>
            <a:chOff x="1013350" y="6862337"/>
            <a:chExt cx="971550" cy="338404"/>
          </a:xfrm>
        </p:grpSpPr>
        <p:pic>
          <p:nvPicPr>
            <p:cNvPr id="81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6895941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80" name="テキスト ボックス 79"/>
            <p:cNvSpPr txBox="1"/>
            <p:nvPr/>
          </p:nvSpPr>
          <p:spPr>
            <a:xfrm>
              <a:off x="1013350" y="6862337"/>
              <a:ext cx="971550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kumimoji="1"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応募締切</a:t>
              </a:r>
            </a:p>
          </p:txBody>
        </p:sp>
      </p:grpSp>
      <p:sp>
        <p:nvSpPr>
          <p:cNvPr id="82" name="テキスト ボックス 81"/>
          <p:cNvSpPr txBox="1"/>
          <p:nvPr/>
        </p:nvSpPr>
        <p:spPr>
          <a:xfrm>
            <a:off x="836081" y="6696742"/>
            <a:ext cx="6415059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希望日の</a:t>
            </a:r>
            <a:r>
              <a:rPr kumimoji="1"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週間前まで受付　定員になり次第終了（各日</a:t>
            </a:r>
            <a:r>
              <a:rPr lang="en-US" altLang="ja-JP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名以下）</a:t>
            </a:r>
            <a:endParaRPr kumimoji="1" lang="en-US" altLang="ja-JP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896986" y="8297459"/>
            <a:ext cx="971550" cy="324445"/>
            <a:chOff x="1013350" y="8017429"/>
            <a:chExt cx="971550" cy="324445"/>
          </a:xfrm>
        </p:grpSpPr>
        <p:pic>
          <p:nvPicPr>
            <p:cNvPr id="84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8037074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83" name="テキスト ボックス 82"/>
            <p:cNvSpPr txBox="1"/>
            <p:nvPr/>
          </p:nvSpPr>
          <p:spPr>
            <a:xfrm>
              <a:off x="1013350" y="8017429"/>
              <a:ext cx="971550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kumimoji="1"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持ち物</a:t>
              </a:r>
            </a:p>
          </p:txBody>
        </p:sp>
      </p:grpSp>
      <p:sp>
        <p:nvSpPr>
          <p:cNvPr id="85" name="テキスト ボックス 84"/>
          <p:cNvSpPr txBox="1"/>
          <p:nvPr/>
        </p:nvSpPr>
        <p:spPr>
          <a:xfrm>
            <a:off x="1357886" y="7730876"/>
            <a:ext cx="5395339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1200" b="1" u="sng" dirty="0">
                <a:solidFill>
                  <a:srgbClr val="FF0000"/>
                </a:solidFill>
                <a:latin typeface="+mn-ea"/>
              </a:rPr>
              <a:t>インターンシップへの参加には条件があります。ホームページの募集要項を必ず確認し、ご応募ください</a:t>
            </a:r>
            <a:endParaRPr lang="en-US" altLang="ja-JP" sz="1200" b="1" dirty="0">
              <a:solidFill>
                <a:srgbClr val="FF0000"/>
              </a:solidFill>
              <a:latin typeface="+mn-ea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862241" y="7074227"/>
            <a:ext cx="971550" cy="338308"/>
            <a:chOff x="1003300" y="6862433"/>
            <a:chExt cx="971550" cy="338308"/>
          </a:xfrm>
        </p:grpSpPr>
        <p:pic>
          <p:nvPicPr>
            <p:cNvPr id="87" name="Picture 6" descr="\\Server-win\share\アスクル関連\１月作業\0111アスクル\AI\002_922d_singlemother\obi.pn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38225" y="6895941"/>
              <a:ext cx="901700" cy="304800"/>
            </a:xfrm>
            <a:prstGeom prst="rect">
              <a:avLst/>
            </a:prstGeom>
            <a:noFill/>
          </p:spPr>
        </p:pic>
        <p:sp>
          <p:nvSpPr>
            <p:cNvPr id="88" name="テキスト ボックス 87"/>
            <p:cNvSpPr txBox="1"/>
            <p:nvPr/>
          </p:nvSpPr>
          <p:spPr>
            <a:xfrm>
              <a:off x="1003300" y="6862433"/>
              <a:ext cx="971550" cy="32316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/>
              <a:r>
                <a:rPr lang="ja-JP" altLang="en-US" sz="15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申し込み</a:t>
              </a:r>
              <a:endParaRPr kumimoji="1" lang="ja-JP" altLang="en-US" sz="15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3238576" y="1281944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600" b="1" dirty="0">
                <a:solidFill>
                  <a:schemeClr val="accent5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2022</a:t>
            </a:r>
            <a:r>
              <a:rPr lang="ja-JP" altLang="en-US" sz="3200" b="1" dirty="0">
                <a:solidFill>
                  <a:schemeClr val="accent5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08479" y="0"/>
            <a:ext cx="1009818" cy="1417856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5841972" y="-22137"/>
            <a:ext cx="1076325" cy="1513980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908479" y="-1806"/>
            <a:ext cx="1009818" cy="1582956"/>
          </a:xfrm>
          <a:prstGeom prst="rect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97550" y="631825"/>
            <a:ext cx="1174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651500" y="771525"/>
            <a:ext cx="1485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無料</a:t>
            </a: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578AEA1-5DE2-B91C-7D69-A2EF2ADE5D27}"/>
              </a:ext>
            </a:extLst>
          </p:cNvPr>
          <p:cNvSpPr txBox="1"/>
          <p:nvPr/>
        </p:nvSpPr>
        <p:spPr>
          <a:xfrm>
            <a:off x="2802144" y="3267507"/>
            <a:ext cx="4665317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8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日（月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12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日（金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16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日（火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r>
              <a:rPr lang="en-US" altLang="ja-JP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18</a:t>
            </a:r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日（木</a:t>
            </a:r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　</a:t>
            </a:r>
            <a:endParaRPr kumimoji="1" lang="ja-JP" altLang="en-US" sz="1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6EDE88CA-7E02-A220-E7AF-BCDF56C44B94}"/>
              </a:ext>
            </a:extLst>
          </p:cNvPr>
          <p:cNvSpPr txBox="1"/>
          <p:nvPr/>
        </p:nvSpPr>
        <p:spPr>
          <a:xfrm>
            <a:off x="836081" y="7449129"/>
            <a:ext cx="587525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当院ホームページから申し込み　　</a:t>
            </a:r>
            <a:r>
              <a:rPr kumimoji="1" lang="en-US" altLang="ja-JP" sz="1400" dirty="0">
                <a:solidFill>
                  <a:srgbClr val="00B0F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http://www.scmc.or.jp/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753E902-03B1-CF9B-4402-2FB4ACDE20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6471" b="100000" l="3965" r="99780">
                        <a14:foregroundMark x1="18502" y1="46471" x2="18502" y2="46471"/>
                        <a14:foregroundMark x1="19383" y1="68235" x2="19383" y2="68235"/>
                        <a14:foregroundMark x1="26652" y1="64118" x2="26652" y2="64118"/>
                        <a14:foregroundMark x1="24009" y1="32059" x2="24009" y2="32059"/>
                        <a14:foregroundMark x1="17181" y1="27647" x2="17181" y2="27647"/>
                        <a14:foregroundMark x1="11674" y1="29706" x2="11674" y2="29706"/>
                        <a14:foregroundMark x1="16740" y1="45294" x2="16740" y2="45294"/>
                        <a14:foregroundMark x1="28634" y1="69412" x2="28634" y2="69412"/>
                        <a14:foregroundMark x1="33700" y1="72059" x2="33700" y2="72059"/>
                        <a14:foregroundMark x1="21586" y1="49412" x2="21586" y2="49412"/>
                        <a14:foregroundMark x1="24670" y1="92059" x2="24670" y2="92059"/>
                        <a14:foregroundMark x1="56828" y1="54118" x2="56828" y2="54118"/>
                        <a14:foregroundMark x1="76872" y1="40882" x2="76872" y2="4088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09293" y="7745298"/>
            <a:ext cx="616458" cy="461665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2508128F-61E1-E96A-539A-77E889107DE9}"/>
              </a:ext>
            </a:extLst>
          </p:cNvPr>
          <p:cNvSpPr txBox="1"/>
          <p:nvPr/>
        </p:nvSpPr>
        <p:spPr>
          <a:xfrm>
            <a:off x="945313" y="8649753"/>
            <a:ext cx="6415059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●誓約書　●体調管理シート　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●ユニフォームとナースシューズ　●替えのマスク</a:t>
            </a:r>
            <a:endParaRPr kumimoji="1" lang="en-US" altLang="ja-JP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7FE628AB-D354-21B8-C109-A42D5AB28F28}"/>
              </a:ext>
            </a:extLst>
          </p:cNvPr>
          <p:cNvSpPr txBox="1"/>
          <p:nvPr/>
        </p:nvSpPr>
        <p:spPr>
          <a:xfrm>
            <a:off x="3519984" y="10595596"/>
            <a:ext cx="4150984" cy="2616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kumimoji="1" lang="ja-JP" altLang="en-US" sz="11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感染状況次第では、中止または変更になる場合があります</a:t>
            </a:r>
            <a:endParaRPr kumimoji="1" lang="en-US" altLang="ja-JP" sz="1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Meiryo UI</vt:lpstr>
      <vt:lpstr>ＭＳ Ｐゴシック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2022-07-08T07:44:21Z</dcterms:modified>
</cp:coreProperties>
</file>